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FFFFF"/>
    <a:srgbClr val="0169BF"/>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4966" autoAdjust="0"/>
  </p:normalViewPr>
  <p:slideViewPr>
    <p:cSldViewPr snapToGrid="0" showGuides="1">
      <p:cViewPr varScale="1">
        <p:scale>
          <a:sx n="94" d="100"/>
          <a:sy n="94" d="100"/>
        </p:scale>
        <p:origin x="185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83c9fd4dcd9aa8e410b479ab78486e8">
            <a:r>
              <a:rPr b="0" dirty="0" i="0" lang="en-US" strike="noStrike" sz="1800" u="none">
                <a:solidFill>
                  <a:srgbClr val="000000"/>
                </a:solidFill>
                <a:effectLst/>
                <a:latin charset="0" panose="020F0502020204030203" pitchFamily="34" typeface="Lato"/>
              </a:rPr>
              <a:t>Vous avez appris à installer et à vous connecter à l'application de saisie Android DHIS2. Mais comment l'utiliser pour saisir des données dans DHIS2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f6e7d657cf6d2ecd2b9f278f4019dc5">
            <a:r>
              <a:rPr dirty="0" lang="en-US" noProof="0"/>
              <a:t>Dans cette vidéo, vous apprendrez à saisir des données agrégées dans DHIS2 à l'aide de l'application de saisie Android. Avant de commencer, assurez-vous d'avoir installé l'application et de vous être connecté à l'aide des informations de compte de notre instance de formation.</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f6f77dc4608fd74aa13031dd7292ba">
            <a:r>
              <a:rPr dirty="0" lang="en-US" noProof="0"/>
              <a:t>Pour commencer, ouvrons l'application Android Capture et jetons un bref coup d'œil, en commençant par l'écran d'accueil.</a:t>
            </a:r>
          </a:p>
          <a:p>
            <a:endParaRPr dirty="0" lang="en-US" noProof="0"/>
          </a:p>
          <a:p txid="b7a9f0c65b863409e7fa0de12e9a17bb">
            <a:r>
              <a:rPr dirty="0" lang="en-US" noProof="0"/>
              <a:t>Vous y trouverez une liste des ensembles de données auxquels vous avez accès. Chaque ensemble de données peut se voir attribuer une couleur et une icône uniques, ce qui vous permet de trouver plus facilement celui que vous recherchez.</a:t>
            </a:r>
          </a:p>
          <a:p>
            <a:endParaRPr dirty="0" lang="en-US" noProof="0"/>
          </a:p>
          <a:p txid="acfcd9b1885b6c2b194d834bc9aaa565">
            <a:r>
              <a:rPr dirty="0" lang="en-US" noProof="0"/>
              <a:t>Sous chaque nom d'ensemble de données agrégées, vous verrez le nombre d'ensembles de données pour lesquels des données ont été saisies. Certains ensembles de données sont accompagnés d'une petite icône </a:t>
            </a:r>
            <a:r>
              <a:rPr dirty="0" err="1" lang="en-US" noProof="0"/>
              <a:t>i</a:t>
            </a:r>
            <a:r>
              <a:rPr dirty="0" lang="en-US" noProof="0"/>
              <a:t> qui, si vous la touchez, vous donnera la description de l'ensemble de données. Appuyez sur le nom d'un ensemble de données pour l'ouvrir.</a:t>
            </a:r>
          </a:p>
          <a:p>
            <a:endParaRPr dirty="0" lang="en-US" noProof="0"/>
          </a:p>
          <a:p txid="9c22672af002393e4d523468d5b3653d">
            <a:r>
              <a:rPr dirty="0" lang="en-US" noProof="0"/>
              <a:t>Dans cet exemple, ouvrons l'ensemble de données RMNCAH. Comme vous le savez probablement, RMNCAH signifie santé reproductive, maternelle, néonatale, infantile et adolescente.</a:t>
            </a:r>
          </a:p>
          <a:p>
            <a:endParaRPr dirty="0" lang="en-US" noProof="0"/>
          </a:p>
          <a:p txid="7d12d3dc86f4785ae4020dd5cd8416d0">
            <a:r>
              <a:rPr dirty="0" lang="en-US" noProof="0"/>
              <a:t>Lorsque vous ouvrez un ensemble de données, vous voyez les données qui ont été saisies dans les unités d'organisation auxquelles vous avez accès pour des périodes de déclaration spécifiques.</a:t>
            </a:r>
          </a:p>
          <a:p>
            <a:endParaRPr dirty="0" lang="en-US" noProof="0"/>
          </a:p>
          <a:p txid="721298060a13b4b8326f6d0d3b8b31c7">
            <a:r>
              <a:rPr dirty="0" lang="en-US" noProof="0"/>
              <a:t>Les ensembles de données accompagnés d'une icône représentant un crayon bleu signifient que la saisie des données a commencé, mais qu'elle n'est pas encore terminée.</a:t>
            </a:r>
          </a:p>
          <a:p>
            <a:endParaRPr dirty="0" lang="en-US" noProof="0"/>
          </a:p>
          <a:p txid="15e556987c4cf93e5756352f320b1080">
            <a:r>
              <a:rPr dirty="0" lang="en-US" noProof="0"/>
              <a:t>Les ensembles de données accompagnés d'une coche verte signifient que la saisie de l'ensemble de données est terminée.</a:t>
            </a:r>
          </a:p>
          <a:p>
            <a:endParaRPr dirty="0" lang="en-US" noProof="0"/>
          </a:p>
          <a:p txid="817677973abc0fec6da550d3889ca839">
            <a:r>
              <a:rPr dirty="0" lang="en-US" noProof="0"/>
              <a:t>Si vous souhaitez filtrer une unité d'organisation ou une période spécifique, vous pouvez le faire en utilisant la fonction de filtrage en haut de l'application.</a:t>
            </a:r>
          </a:p>
          <a:p>
            <a:endParaRPr dirty="0" lang="en-US" noProof="0"/>
          </a:p>
          <a:p txid="9cf5153be694de40f8463df02ee68656">
            <a:r>
              <a:rPr dirty="0" lang="en-US" noProof="0"/>
              <a:t>Appuyez sur le menu Filtre et ajoutez un filtre pour les champs de l'unité d'organisation, appuyez sur l'icône Hiérarchie, ouvrez la hiérarchie et cochez la case à côté de Centre de santé Ostrich. Appuyez sur la touche retour pour quitter le filtre.</a:t>
            </a:r>
          </a:p>
          <a:p>
            <a:endParaRPr dirty="0" lang="en-US" noProof="0"/>
          </a:p>
          <a:p txid="79a5136c9b87b027a8c52ca9f8bf06c8">
            <a:r>
              <a:rPr dirty="0" lang="en-US" noProof="0"/>
              <a:t>Nous pouvons maintenant voir les ensembles de données qui ont été saisis pour le Centre de santé Ostrich. Pour supprimer ce filtre, cliquez sur le X situé à côté du filtre de l'unité d'organisation. Vous pouvez consulter les données de n'importe quelle entrée précédente en la sélectionnant dans la liste pour ouvrir le formulaire de saisie des données. A présent, saisissons quelques données.</a:t>
            </a:r>
          </a:p>
          <a:p>
            <a:endParaRPr dirty="0" lang="en-US" noProof="0"/>
          </a:p>
          <a:p txid="3c2e795134b9a17ee34473981fc61e56">
            <a:r>
              <a:rPr dirty="0" lang="en-US" noProof="0"/>
              <a:t>Dans cet exemple, nous voulons remplir l'ensemble de données du RMNCAH pour le mois d'octobre 2021 au Centre de santé Ostrich. Appuyez sur le signe plus dans le coin inférieur droit de l'écran.</a:t>
            </a:r>
          </a:p>
          <a:p>
            <a:endParaRPr dirty="0" lang="en-US" noProof="0"/>
          </a:p>
          <a:p txid="89dd548f0ea6223ea040ff2ad5792a48">
            <a:r>
              <a:rPr dirty="0" lang="en-US" noProof="0"/>
              <a:t>Sélectionnez l'unité d'organisation en ajoutant une coche à côté de son emplacement au niveau de l'établissement pour lequel les données doivent être saisies. Sélectionnons le Centre de santé Ostrich, puis appuyez sur Accepter.</a:t>
            </a:r>
          </a:p>
          <a:p>
            <a:endParaRPr dirty="0" lang="en-US" noProof="0"/>
          </a:p>
          <a:p txid="92b451ab5d19b3b4d61570a40d10c364">
            <a:r>
              <a:rPr dirty="0" lang="en-US" noProof="0"/>
              <a:t>Ensuite, appuyez sur les champs de la période de rapport et sélectionnez octobre 2021 comme période de rapport dans le menu contextuel, puis appuyez sur suivant pour ouvrir le formulaire de saisie des données.</a:t>
            </a:r>
          </a:p>
          <a:p>
            <a:endParaRPr dirty="0" lang="en-US" noProof="0"/>
          </a:p>
          <a:p txid="01faefb37eb5e204303c9801a26607f0">
            <a:r>
              <a:rPr dirty="0" lang="en-US" noProof="0"/>
              <a:t>Jetons un coup d'œil au formulaire. Vous verrez que les caractéristiques de l'ensemble de données sont listées dans le coin supérieur gauche de l'application : le nom de l'ensemble de données, la période de saisie des données et l'unité d'organisation.</a:t>
            </a:r>
          </a:p>
          <a:p>
            <a:endParaRPr dirty="0" lang="en-US" noProof="0"/>
          </a:p>
          <a:p txid="656703bb453c00ad95b916e5cb4ade52">
            <a:r>
              <a:rPr dirty="0" lang="en-US" noProof="0"/>
              <a:t>Juste en dessous, les sections du formulaire apparaissent. Notez que dans les formulaires par défaut, tous les champs de saisie se trouvent dans une seule section.</a:t>
            </a:r>
          </a:p>
          <a:p>
            <a:endParaRPr dirty="0" lang="en-US" noProof="0"/>
          </a:p>
          <a:p txid="29eef74b1692879d32296ab678526f11">
            <a:r>
              <a:rPr dirty="0" lang="en-US" noProof="0"/>
              <a:t>Dans cet exemple, vous pouvez voir que le formulaire a été divisé en plusieurs sections, et vous pouvez faire défiler les noms des sections ici pour naviguer vers les différentes sections du formulaire.</a:t>
            </a:r>
          </a:p>
          <a:p>
            <a:endParaRPr dirty="0" lang="en-US" noProof="0"/>
          </a:p>
          <a:p txid="0c24670b09829e7c759e8e5af959cfdf">
            <a:r>
              <a:rPr dirty="0" lang="en-US" noProof="0"/>
              <a:t>Dans chaque section, la liste des éléments de données apparaît telle qu'elle apparaît dans le formulaire de saisie du navigateur web. En appuyant sur le bouton d'information à droite du nom de chaque élément de données, vous obtiendrez une description de l'élément de données.</a:t>
            </a:r>
          </a:p>
          <a:p>
            <a:endParaRPr dirty="0" lang="en-US" noProof="0"/>
          </a:p>
          <a:p txid="57d068be67b83a415a83de17963027b7">
            <a:r>
              <a:rPr dirty="0" lang="en-US" noProof="0"/>
              <a:t>Les flèches situées au-dessus des éléments de données vous permettent d'augmenter ou de réduire la taille de la colonne des éléments de données. Pour saisir des données, sélectionnez le champ de la valeur des données. Selon le type de valeur de l'élément de données, l'appareil affiche l'outil de saisie correspondant.</a:t>
            </a:r>
          </a:p>
          <a:p>
            <a:endParaRPr dirty="0" lang="en-US" noProof="0"/>
          </a:p>
          <a:p txid="b09ae745bad3e6fb7f16caa8e0369895">
            <a:r>
              <a:rPr dirty="0" lang="en-US" noProof="0"/>
              <a:t>Par conséquent, s'il s'agit d'un champ de texte, un clavier est affiché. S'il s'agit d'un champ de date, un calendrier apparaît. Dans la majorité des formulaires de données agrégées, comme dans notre exemple, l'élément de données est numérique et un pavé numérique apparaît.</a:t>
            </a:r>
          </a:p>
          <a:p>
            <a:endParaRPr dirty="0" lang="en-US" noProof="0"/>
          </a:p>
          <a:p txid="88bedc61d60b90bf4b8ee9c78aa79803">
            <a:r>
              <a:rPr dirty="0" lang="en-US" noProof="0"/>
              <a:t>Passez à la cellule suivante en sélectionnant Suivant sur le pavé numérique ou en tapotant dans le champ suivant. Lorsque vous passez d'un champ à un autre, le système affiche un message vous indiquant que la valeur des données a été enregistrée.</a:t>
            </a:r>
          </a:p>
          <a:p>
            <a:endParaRPr dirty="0" lang="en-US" noProof="0"/>
          </a:p>
          <a:p txid="eb77f982270eb731788903cc8ae864bd">
            <a:r>
              <a:rPr dirty="0" lang="en-US" noProof="0"/>
              <a:t>Parcourons le reste du formulaire et saisissons les données restantes. Lorsque vous avez terminé de saisir vos données pour l'ensemble de données, appuyez sur l'icône de sauvegarde en bas à droite de l'écran pour finaliser l'ensemble de données.</a:t>
            </a:r>
          </a:p>
          <a:p>
            <a:endParaRPr dirty="0" lang="en-US" noProof="0"/>
          </a:p>
          <a:p txid="b847b82aff54ff04c72cf14f45d9ed3b">
            <a:r>
              <a:rPr dirty="0" lang="en-US" noProof="0"/>
              <a:t>L'application confirme que l'ensemble de données a été enregistré et nous sommes automatiquement invités à effectuer un contrôle de qualité des données. Vous devez cocher "oui" à cette requête, car toutes les erreurs détectées par le système seront signalées. S'il y a des erreurs, elles seront listées en bas de l'écran.</a:t>
            </a:r>
          </a:p>
          <a:p>
            <a:endParaRPr dirty="0" lang="en-US" noProof="0"/>
          </a:p>
          <a:p txid="2a794dce1c1bc7d8e038f0f1484cbf96">
            <a:r>
              <a:rPr dirty="0" lang="en-US" noProof="0"/>
              <a:t>Appuyez sur la flèche vers le haut pour afficher les détails de l'erreur. Corrigez les données dans le formulaire. Puis appuyez sur le bouton de sauvegarde et sur oui pour valider à nouveau vos données.</a:t>
            </a:r>
          </a:p>
          <a:p>
            <a:endParaRPr dirty="0" lang="en-US" noProof="0"/>
          </a:p>
          <a:p txid="57a153bee5567745b47df6294b8df33c">
            <a:r>
              <a:rPr dirty="0" lang="en-US" noProof="0"/>
              <a:t>Si toutes les règles de validation ont été respectées, vous recevrez un message indiquant que tout semble correct et vous serez invité à terminer l'ensemble de données.</a:t>
            </a:r>
          </a:p>
          <a:p>
            <a:endParaRPr dirty="0" lang="en-US" noProof="0"/>
          </a:p>
          <a:p txid="e7c9ff8c63b14c016a8f28efafab2007">
            <a:r>
              <a:rPr dirty="0" lang="en-US" noProof="0"/>
              <a:t>Sélectionnez Oui. Vous recevrez un message de l'application vous indiquant que l'ensemble de données a été sauvegardé et terminé. Notez que même si les données saisies ne répondent pas aux règles de validation, elles seront tout de même sauvegardées.</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110e60a04cc18c9cbbae59f0eb590c1">
            <a:r>
              <a:rPr dirty="0" lang="en-US" sz="2400"/>
              <a:t>Une fois connecté, sélectionnez l'ensemble de données, l'unité d'organisation et la période pour lesquels vous saisissez des données, puis commencez à saisir vos données dans les cellules. Terminez l'ensemble de données en appuyant sur le bouton d'enregistrement en bas à droite, et effectuez un contrôle de la qualité des données pour achever le processus.</a:t>
            </a:r>
            <a:br>
              <a:rPr dirty="0" lang="en-US" sz="2400"/>
            </a:br>
            <a:endParaRPr b="0" dirty="0" i="0" lang="en-US" strike="noStrike" sz="1800" u="none">
              <a:solidFill>
                <a:srgbClr val="000000"/>
              </a:solidFill>
              <a:effectLst/>
              <a:latin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2.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654b562cc3ca81ff98aea268ea33b58">
            <a:r>
              <a:rPr dirty="0" lang="en-US"/>
              <a:t>Application de saisie Android</a:t>
            </a:r>
          </a:p>
          <a:p txid="098881c84e9eabb37d8d5d52d7394098">
            <a:r>
              <a:rPr dirty="0" lang="en-US"/>
              <a:t>pour la saisie des données : Les principes de base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 name="TextBox 1">
            <a:extLst>
              <a:ext uri="{FF2B5EF4-FFF2-40B4-BE49-F238E27FC236}">
                <a16:creationId xmlns:a16="http://schemas.microsoft.com/office/drawing/2014/main" id="{1F000F85-EE24-4DBD-B324-DF076D94E29F}"/>
              </a:ext>
            </a:extLst>
          </p:cNvPr>
          <p:cNvSpPr txBox="1"/>
          <p:nvPr/>
        </p:nvSpPr>
        <p:spPr>
          <a:xfrm>
            <a:off x="6096000" y="3268193"/>
            <a:ext cx="4054209" cy="830997"/>
          </a:xfrm>
          <a:prstGeom prst="rect">
            <a:avLst/>
          </a:prstGeom>
          <a:noFill/>
        </p:spPr>
        <p:txBody>
          <a:bodyPr rtlCol="0" wrap="square">
            <a:spAutoFit/>
          </a:bodyPr>
          <a:lstStyle/>
          <a:p txid="e2a995ce7588b38963b3bb19f7330c3f">
            <a:pPr algn="l" indent="-342900" marL="342900">
              <a:buClr>
                <a:srgbClr val="008CCF"/>
              </a:buClr>
              <a:buFont charset="-79" pitchFamily="2" typeface="Rubik"/>
              <a:buChar char="•"/>
            </a:pPr>
            <a:r>
              <a:rPr dirty="0" lang="en-US" sz="2400"/>
              <a:t>Comment l'utilisez-vous pour saisir des données dans DHIS2 ?</a:t>
            </a:r>
          </a:p>
        </p:txBody>
      </p: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11594" p14:dur="2000" spd="slow"/>
    </mc:Choice>
    <mc:Fallback xmlns="">
      <p:transition advTm="1159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500" fill="hold" id="7"/>
                                        <p:tgtEl>
                                          <p:spTgt spid="16"/>
                                        </p:tgtEl>
                                        <p:attrNameLst>
                                          <p:attrName>ppt_x</p:attrName>
                                        </p:attrNameLst>
                                      </p:cBhvr>
                                      <p:tavLst>
                                        <p:tav tm="0">
                                          <p:val>
                                            <p:strVal val="0-#ppt_w/2"/>
                                          </p:val>
                                        </p:tav>
                                        <p:tav tm="100000">
                                          <p:val>
                                            <p:strVal val="#ppt_x"/>
                                          </p:val>
                                        </p:tav>
                                      </p:tavLst>
                                    </p:anim>
                                    <p:anim calcmode="lin" valueType="num">
                                      <p:cBhvr additive="base">
                                        <p:cTn dur="500" fill="hold" id="8"/>
                                        <p:tgtEl>
                                          <p:spTgt spid="1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24"/>
                                        </p:tgtEl>
                                        <p:attrNameLst>
                                          <p:attrName>style.visibility</p:attrName>
                                        </p:attrNameLst>
                                      </p:cBhvr>
                                      <p:to>
                                        <p:strVal val="visible"/>
                                      </p:to>
                                    </p:set>
                                    <p:anim calcmode="lin" valueType="num">
                                      <p:cBhvr additive="base">
                                        <p:cTn dur="500" fill="hold" id="11"/>
                                        <p:tgtEl>
                                          <p:spTgt spid="24"/>
                                        </p:tgtEl>
                                        <p:attrNameLst>
                                          <p:attrName>ppt_x</p:attrName>
                                        </p:attrNameLst>
                                      </p:cBhvr>
                                      <p:tavLst>
                                        <p:tav tm="0">
                                          <p:val>
                                            <p:strVal val="0-#ppt_w/2"/>
                                          </p:val>
                                        </p:tav>
                                        <p:tav tm="100000">
                                          <p:val>
                                            <p:strVal val="#ppt_x"/>
                                          </p:val>
                                        </p:tav>
                                      </p:tavLst>
                                    </p:anim>
                                    <p:anim calcmode="lin" valueType="num">
                                      <p:cBhvr additive="base">
                                        <p:cTn dur="500" fill="hold" id="12"/>
                                        <p:tgtEl>
                                          <p:spTgt spid="24"/>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0e9402c3bdff16ab6233076401e0f9f">
            <a:r>
              <a:rPr dirty="0" lang="en-US"/>
              <a:t>Dans cette leçon, vous allez apprendre...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4" y="2869236"/>
            <a:ext cx="4026336" cy="830997"/>
          </a:xfrm>
          <a:prstGeom prst="rect">
            <a:avLst/>
          </a:prstGeom>
          <a:noFill/>
        </p:spPr>
        <p:txBody>
          <a:bodyPr rtlCol="0" wrap="square">
            <a:spAutoFit/>
          </a:bodyPr>
          <a:lstStyle/>
          <a:p txid="8eddc40a80b08fe307541a213c30bc7d">
            <a:pPr algn="l" indent="-342900" marL="342900">
              <a:buClr>
                <a:srgbClr val="008CCF"/>
              </a:buClr>
              <a:buFont charset="-79" pitchFamily="2" typeface="Rubik"/>
              <a:buChar char="•"/>
            </a:pPr>
            <a:r>
              <a:rPr dirty="0" lang="en-US" sz="2400"/>
              <a:t>Comment saisir des données agrégées</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0" name="TextBox 19">
            <a:extLst>
              <a:ext uri="{FF2B5EF4-FFF2-40B4-BE49-F238E27FC236}">
                <a16:creationId xmlns:a16="http://schemas.microsoft.com/office/drawing/2014/main" id="{1AC6DEBA-B905-485F-B69F-2EA5926F12D5}"/>
              </a:ext>
            </a:extLst>
          </p:cNvPr>
          <p:cNvSpPr txBox="1"/>
          <p:nvPr/>
        </p:nvSpPr>
        <p:spPr>
          <a:xfrm>
            <a:off x="6070164" y="3734137"/>
            <a:ext cx="4026336" cy="461665"/>
          </a:xfrm>
          <a:prstGeom prst="rect">
            <a:avLst/>
          </a:prstGeom>
          <a:noFill/>
        </p:spPr>
        <p:txBody>
          <a:bodyPr rtlCol="0" wrap="square">
            <a:spAutoFit/>
          </a:bodyPr>
          <a:lstStyle/>
          <a:p txid="11f4f719b5c5ee527f4311a75bbba6aa">
            <a:pPr algn="l" indent="-342900" marL="342900">
              <a:buClr>
                <a:srgbClr val="008CCF"/>
              </a:buClr>
              <a:buFont charset="2" panose="05000000000000000000" pitchFamily="2" typeface="Wingdings"/>
              <a:buChar char="ü"/>
            </a:pPr>
            <a:r>
              <a:rPr dirty="0" lang="en-US" sz="2400"/>
              <a:t>L'application a été installée</a:t>
            </a:r>
          </a:p>
        </p:txBody>
      </p:sp>
      <p:sp>
        <p:nvSpPr>
          <p:cNvPr id="21" name="TextBox 20">
            <a:extLst>
              <a:ext uri="{FF2B5EF4-FFF2-40B4-BE49-F238E27FC236}">
                <a16:creationId xmlns:a16="http://schemas.microsoft.com/office/drawing/2014/main" id="{1B5CEB94-DAA5-4D9E-860D-892EED62EADE}"/>
              </a:ext>
            </a:extLst>
          </p:cNvPr>
          <p:cNvSpPr txBox="1"/>
          <p:nvPr/>
        </p:nvSpPr>
        <p:spPr>
          <a:xfrm>
            <a:off x="6070164" y="4229705"/>
            <a:ext cx="4026336" cy="461665"/>
          </a:xfrm>
          <a:prstGeom prst="rect">
            <a:avLst/>
          </a:prstGeom>
          <a:noFill/>
        </p:spPr>
        <p:txBody>
          <a:bodyPr rtlCol="0" wrap="square">
            <a:spAutoFit/>
          </a:bodyPr>
          <a:lstStyle/>
          <a:p txid="6b05c4f72c78af1a23d7d6fc122b4801">
            <a:pPr algn="l" indent="-342900" marL="342900">
              <a:buClr>
                <a:srgbClr val="008CCF"/>
              </a:buClr>
              <a:buFont charset="2" panose="05000000000000000000" pitchFamily="2" typeface="Wingdings"/>
              <a:buChar char="ü"/>
            </a:pPr>
            <a:r>
              <a:rPr dirty="0" lang="en-US" sz="2400"/>
              <a:t>Connecté</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7594" spd="slow">
        <p159:morph option="byObject"/>
      </p:transition>
    </mc:Choice>
    <mc:Fallback xmlns="">
      <p:transition advTm="175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P grpId="0" spid="20"/>
      <p:bldP grpId="0" spid="21"/>
    </p:bld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1010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8B1DD-7DFD-62AD-50A6-CB100067D9AA}"/>
              </a:ext>
            </a:extLst>
          </p:cNvPr>
          <p:cNvSpPr txBox="1"/>
          <p:nvPr/>
        </p:nvSpPr>
        <p:spPr>
          <a:xfrm>
            <a:off x="5322627" y="337099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solidFill>
                  <a:schemeClr val="bg1"/>
                </a:solidFill>
              </a:rPr>
              <a:t>Démo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350000" p14:dur="2000" spd="slow"/>
    </mc:Choice>
    <mc:Fallback xmlns="">
      <p:transition advTm="350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1993382"/>
            <a:ext cx="4944934" cy="3449983"/>
          </a:xfrm>
          <a:prstGeom prst="rect">
            <a:avLst/>
          </a:prstGeom>
          <a:noFill/>
        </p:spPr>
        <p:txBody>
          <a:bodyPr rtlCol="0" wrap="square">
            <a:spAutoFit/>
          </a:bodyPr>
          <a:lstStyle/>
          <a:p txid="a4e260b6d5576309ad9d8cfae83f34f2">
            <a:pPr indent="-457200" marL="457200">
              <a:lnSpc>
                <a:spcPts val="3300"/>
              </a:lnSpc>
              <a:buClr>
                <a:srgbClr val="008CCF"/>
              </a:buClr>
              <a:buFont typeface="+mj-lt"/>
              <a:buAutoNum type="arabicPeriod"/>
            </a:pPr>
            <a:r>
              <a:rPr lang="en-US" sz="2400"/>
              <a:t>Se connecter</a:t>
            </a:r>
          </a:p>
          <a:p txid="1065966bebada8e517749596281c470e">
            <a:pPr indent="-457200" marL="457200">
              <a:lnSpc>
                <a:spcPts val="3300"/>
              </a:lnSpc>
              <a:buClr>
                <a:srgbClr val="008CCF"/>
              </a:buClr>
              <a:buFont typeface="+mj-lt"/>
              <a:buAutoNum type="arabicPeriod"/>
            </a:pPr>
            <a:r>
              <a:rPr lang="en-US" sz="2400"/>
              <a:t>Sélectionner :</a:t>
            </a:r>
          </a:p>
          <a:p txid="5ef4940635186ddcaf1402d07ab63dae">
            <a:pPr indent="-457200" lvl="1" marL="914400">
              <a:lnSpc>
                <a:spcPts val="3300"/>
              </a:lnSpc>
              <a:buClr>
                <a:srgbClr val="008CCF"/>
              </a:buClr>
              <a:buFont charset="0" panose="020B0604020202020204" pitchFamily="34" typeface="Arial"/>
              <a:buChar char="•"/>
            </a:pPr>
            <a:r>
              <a:rPr lang="en-US" sz="2400"/>
              <a:t>Ensemble de données</a:t>
            </a:r>
          </a:p>
          <a:p txid="03f197f847ddc593379b1b4a9bbc5429">
            <a:pPr indent="-457200" lvl="1" marL="914400">
              <a:lnSpc>
                <a:spcPts val="3300"/>
              </a:lnSpc>
              <a:buClr>
                <a:srgbClr val="008CCF"/>
              </a:buClr>
              <a:buFont charset="0" panose="020B0604020202020204" pitchFamily="34" typeface="Arial"/>
              <a:buChar char="•"/>
            </a:pPr>
            <a:r>
              <a:rPr lang="en-US" sz="2400"/>
              <a:t>Unité d’organisation</a:t>
            </a:r>
          </a:p>
          <a:p txid="4005ad9e81bbae898feeefbdeb2b208e">
            <a:pPr indent="-457200" lvl="1" marL="914400">
              <a:lnSpc>
                <a:spcPts val="3300"/>
              </a:lnSpc>
              <a:buClr>
                <a:srgbClr val="008CCF"/>
              </a:buClr>
              <a:buFont charset="0" panose="020B0604020202020204" pitchFamily="34" typeface="Arial"/>
              <a:buChar char="•"/>
            </a:pPr>
            <a:r>
              <a:rPr lang="en-US" sz="2400"/>
              <a:t>Période</a:t>
            </a:r>
          </a:p>
          <a:p txid="38ade180f6bc18dce90453dbb7a17d90">
            <a:pPr indent="-457200" marL="457200">
              <a:lnSpc>
                <a:spcPts val="3300"/>
              </a:lnSpc>
              <a:buClr>
                <a:srgbClr val="008CCF"/>
              </a:buClr>
              <a:buFont typeface="+mj-lt"/>
              <a:buAutoNum type="arabicPeriod"/>
            </a:pPr>
            <a:r>
              <a:rPr lang="en-US" sz="2400"/>
              <a:t>Saisir vos données</a:t>
            </a:r>
          </a:p>
          <a:p txid="18e945986eb8132a96f693f7210f8072">
            <a:pPr indent="-457200" marL="457200">
              <a:lnSpc>
                <a:spcPts val="3300"/>
              </a:lnSpc>
              <a:buClr>
                <a:srgbClr val="008CCF"/>
              </a:buClr>
              <a:buFont typeface="+mj-lt"/>
              <a:buAutoNum type="arabicPeriod"/>
            </a:pPr>
            <a:r>
              <a:rPr lang="en-US" sz="2400"/>
              <a:t>Sélectionner le bouton Enregistrer</a:t>
            </a:r>
          </a:p>
          <a:p txid="8f8b21e30792ff3633fa1015fb56b3ae">
            <a:pPr indent="-457200" marL="457200">
              <a:lnSpc>
                <a:spcPts val="3300"/>
              </a:lnSpc>
              <a:buClr>
                <a:srgbClr val="008CCF"/>
              </a:buClr>
              <a:buFont typeface="+mj-lt"/>
              <a:buAutoNum type="arabicPeriod"/>
            </a:pPr>
            <a:r>
              <a:rPr lang="en-US" sz="2400"/>
              <a:t>Lancer un contrôle de qualité des données</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lang="en-US" sz="2200"/>
              <a:t>Application de Saisie Android</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3985" p14:dur="2000" spd="slow"/>
    </mc:Choice>
    <mc:Fallback xmlns="">
      <p:transition advTm="2398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4" st="4"/>
                                            </p:txEl>
                                          </p:spTgt>
                                        </p:tgtEl>
                                        <p:attrNameLst>
                                          <p:attrName>style.visibility</p:attrName>
                                        </p:attrNameLst>
                                      </p:cBhvr>
                                      <p:to>
                                        <p:strVal val="visible"/>
                                      </p:to>
                                    </p:set>
                                    <p:animEffect filter="fade" transition="in">
                                      <p:cBhvr>
                                        <p:cTn dur="500" id="37"/>
                                        <p:tgtEl>
                                          <p:spTgt spid="23">
                                            <p:txEl>
                                              <p:pRg end="4" st="4"/>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5" st="5"/>
                                            </p:txEl>
                                          </p:spTgt>
                                        </p:tgtEl>
                                        <p:attrNameLst>
                                          <p:attrName>style.visibility</p:attrName>
                                        </p:attrNameLst>
                                      </p:cBhvr>
                                      <p:to>
                                        <p:strVal val="visible"/>
                                      </p:to>
                                    </p:set>
                                    <p:animEffect filter="fade" transition="in">
                                      <p:cBhvr>
                                        <p:cTn dur="500" id="42"/>
                                        <p:tgtEl>
                                          <p:spTgt spid="23">
                                            <p:txEl>
                                              <p:pRg end="5" st="5"/>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3">
                                            <p:txEl>
                                              <p:pRg end="6" st="6"/>
                                            </p:txEl>
                                          </p:spTgt>
                                        </p:tgtEl>
                                        <p:attrNameLst>
                                          <p:attrName>style.visibility</p:attrName>
                                        </p:attrNameLst>
                                      </p:cBhvr>
                                      <p:to>
                                        <p:strVal val="visible"/>
                                      </p:to>
                                    </p:set>
                                    <p:animEffect filter="fade" transition="in">
                                      <p:cBhvr>
                                        <p:cTn dur="500" id="47"/>
                                        <p:tgtEl>
                                          <p:spTgt spid="23">
                                            <p:txEl>
                                              <p:pRg end="6" st="6"/>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3">
                                            <p:txEl>
                                              <p:pRg end="7" st="7"/>
                                            </p:txEl>
                                          </p:spTgt>
                                        </p:tgtEl>
                                        <p:attrNameLst>
                                          <p:attrName>style.visibility</p:attrName>
                                        </p:attrNameLst>
                                      </p:cBhvr>
                                      <p:to>
                                        <p:strVal val="visible"/>
                                      </p:to>
                                    </p:set>
                                    <p:animEffect filter="fade" transition="in">
                                      <p:cBhvr>
                                        <p:cTn dur="500" id="5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379" p14:dur="1298" spd="slow">
        <p:fade/>
      </p:transition>
    </mc:Choice>
    <mc:Fallback xmlns="">
      <p:transition advClick="0" advTm="14379"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2 Using the Android Capture app - Part 2_1\"/>
  <p:tag name="ISPRING_RESOURCE_FOLDER" val="C:\Users\alita\Documents\0. Clientes LOCAL\DHIS2\Fundamentals\2.0\Data Capture and validation\M2\2.3.2 Using the Android Capture app - Part 2_1\"/>
  <p:tag name="ISPRING_RESOURCE_FOLDER_STATIC" val="C:\Users\alita\Documents\0. Clientes LOCAL\DHIS2\Fundamentals\2.0\Data Capture and validation\M2\2.3.2 Using the Android Capture app - Part 2_1\"/>
  <p:tag name="ISPRING_PRESENTATION_PATH" val="C:\Users\alita\Documents\0. Clientes LOCAL\DHIS2\Fundamentals\2.0\Data Capture and validation\M2\2.3.2 Using the Android Capture app - Part 2.pptx"/>
  <p:tag name="FLASHSPRING_ZOOM_TAG" val="67"/>
  <p:tag name="ISPRING_PRESENTATION_INFO_2" val="&lt;?xml version=&quot;1.0&quot; encoding=&quot;UTF-8&quot; standalone=&quot;no&quot; ?&gt;&#10;&lt;presentation2&gt;&#10;&#10;  &lt;slides&gt;&#10;    &lt;slide id=&quot;{697D7552-04C7-417D-8FDA-E8C42BE28AB5}&quot; pptId=&quot;299&quot;/&gt;&#10;    &lt;slide id=&quot;{9B07A4C3-ABD9-4807-9A9C-C978BDE95BD7}&quot; pptId=&quot;305&quot;/&gt;&#10;    &lt;slide id=&quot;{4F347DE1-6BF6-4257-813B-895E59977C3B}&quot; pptId=&quot;309&quot;/&gt;&#10;    &lt;slide id=&quot;{E618FBF9-FC0E-43C5-AB4C-42B8A902C9AB}&quot; pptId=&quot;306&quot;/&gt;&#10;    &lt;slide id=&quot;{ACC3DEAF-E6F0-40F7-96BE-F42AE067BBB1}&quot; pptId=&quot;303&quot;/&gt;&#10;    &lt;slide id=&quot;{2427875B-7FD5-4720-A3BD-776D569A187D}&quot; pptId=&quot;272&quot;/&gt;&#10;  &lt;/slides&gt;&#10;&#10;  &lt;narration&gt;&#10;    &lt;audioTracks&gt;&#10;      &lt;audioTrack muted=&quot;false&quot; name=&quot;intro&quot; resource=&quot;09ffc55b&quot; slideId=&quot;{697D7552-04C7-417D-8FDA-E8C42BE28AB5}&quot; startTime=&quot;0&quot; stepIndex=&quot;0&quot; volume=&quot;1&quot;&gt;&#10;        &lt;audio channels=&quot;2&quot; format=&quot;fltp&quot; sampleRate=&quot;44100&quot;/&gt;&#10;      &lt;/audioTrack&gt;&#10;      &lt;audioTrack muted=&quot;false&quot; name=&quot;outro&quot; resource=&quot;ec6f86eb&quot; slideId=&quot;{2427875B-7FD5-4720-A3BD-776D569A187D}&quot; startTime=&quot;0&quot; stepIndex=&quot;0&quot; volume=&quot;1&quot;&gt;&#10;        &lt;audio channels=&quot;2&quot; format=&quot;fltp&quot; sampleRate=&quot;44100&quot;/&gt;&#10;      &lt;/audioTrack&gt;&#10;      &lt;audioTrack muted=&quot;false&quot; name=&quot;Text-to-speech clip — Audio  4&quot; resource=&quot;53d45e69&quot; slideId=&quot;{9B07A4C3-ABD9-4807-9A9C-C978BDE95BD7}&quot; startTime=&quot;0&quot; stepIndex=&quot;0&quot; volume=&quot;1&quot;&gt;&#10;        &lt;audio channels=&quot;2&quot; format=&quot;fltp&quot; sampleRate=&quot;48000&quot;/&gt;&#10;      &lt;/audioTrack&gt;&#10;      &lt;audioTrack muted=&quot;false&quot; name=&quot;Text-to-speech clip — Audio  5&quot; resource=&quot;56995004&quot; slideId=&quot;{4F347DE1-6BF6-4257-813B-895E59977C3B}&quot; startTime=&quot;0&quot; stepIndex=&quot;0&quot; volume=&quot;1&quot;&gt;&#10;        &lt;audio channels=&quot;2&quot; format=&quot;fltp&quot; sampleRate=&quot;48000&quot;/&gt;&#10;      &lt;/audioTrack&gt;&#10;      &lt;audioTrack muted=&quot;false&quot; name=&quot;Text-to-speech clip — Audio  6&quot; resource=&quot;fa6ec6a4&quot; slideId=&quot;{ACC3DEAF-E6F0-40F7-96BE-F42AE067BBB1}&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cH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cH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cH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HB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cH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HB1BUjnP2+moAAADlAAAAHAAAAG5vbmUvaHRtbF9za2luX3NldHRpbmdzLmpzb26r5lIAAqUcJQUrhWowG8xPKi0pyc/TS87PK0nNK9HLyy/KTQSrUVJ2AwMlHZyK88tSiwgoTUtMTkUx1NTIwskFp0qEiSZO5i7OlsjqChLTU/WSEpOz04vyS/NSIMqcXV0MXYyVwKpquWoBUEsDBBQAAgAIAAcH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m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Z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5l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m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5l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Z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mVHFUlBOzImkAAABuAAAAHAAAAHVuaXZlcnNhbC9sb2NhbF9zZXR0aW5ncy54bWwNzDEOgzAMQNGdU1jeKe3WgcDGVpbSA1jERZEcG5GA4PZk+8PTb/szChy8pWDq8PV4IrDO5oMuDn/TUL8RUib1JKbsUA2h76pWbCb5cs4FJliFLt4mjiUyjxSLHHYRqOFTXv/AHpuuugFQSwMEFAACAAgA5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51RxVDqd53BLAAAAawAAABsAAAB1bml2ZXJzYWwvdW5pdmVyc2FsLnBuZy54bWyzsa/IzVEoSy0qzszPs1Uy1DNQsrfj5bIpKEoty0wtV6gAigEFIUBJoRLINUJwyzNTSjKAQgYWFgjBjNTM9IwSWyULQzO4oD7QTABQSwMEFAACAAgACw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LB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sH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Cw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LB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LB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CwdQVLx9NfdKAAAASQAAAB8AAAB2aWRlb2xlY3R1cmUvbG9jYWxfc2V0dGluZ3MueG1ss7GvyM1RKEstKs7Mz7NVMtQzUFJIzUvOT8nMS7dVCg1x07VQUiguScxLSczJz0u1VcrLV1Kwt+OyyclPTswJTi0pASos1rfjAgBQSwECAAAUAAIACAAHB1BUMhu6IvkDAADgDgAAGAAAAAAAAAABAAAAAAAAAAAAbm9uZS9jb21tb25fbWVzc2FnZXMubG5nUEsBAgAAFAACAAgABwdQVBUeYBujAAAAfwEAACkAAAAAAAAAAQAAAAAALwQAAG5vbmUvcGxheWJhY2tfYW5kX25hdmlnYXRpb25fc2V0dGluZ3MueG1sUEsBAgAAFAACAAgABwdQVB9UimowAwAAxw4AACIAAAAAAAAAAQAAAAAAGQUAAG5vbmUvZmxhc2hfcHVibGlzaGluZ19zZXR0aW5ncy54bWxQSwECAAAUAAIACAAHB1BUcVeUnRUBAADRAgAAHAAAAAAAAAABAAAAAACJCAAAbm9uZS9mbGFzaF9za2luX3NldHRpbmdzLnhtbFBLAQIAABQAAgAIAAcHUFTXm3CWKwMAAG8OAAAhAAAAAAAAAAEAAAAAANgJAABub25lL2h0bWxfcHVibGlzaGluZ19zZXR0aW5ncy54bWxQSwECAAAUAAIACAAHB1BUjnP2+moAAADlAAAAHAAAAAAAAAABAAAAAABCDQAAbm9uZS9odG1sX3NraW5fc2V0dGluZ3MuanNvblBLAQIAABQAAgAIAAcHUFS8fTX3SgAAAEkAAAAXAAAAAAAAAAEAAAAAAOYNAABub25lL2xvY2FsX3NldHRpbmdzLnhtbFBLAQIAABQAAgAIAGp1Y1TuA81MSQMAAOMJAAAUAAAAAAAAAAEAAAAAAGUOAAB1bml2ZXJzYWwvcGxheWVyLnhtbFBLAQIAABQAAgAIAOZUcVQGoq6pcgYAACYZAAAdAAAAAAAAAAEAAAAAAOARAAB1bml2ZXJzYWwvY29tbW9uX21lc3NhZ2VzLmxuZ1BLAQIAABQAAgAIAOZUcVQVHmAbowAAAH8BAAAuAAAAAAAAAAEAAAAAAI0YAAB1bml2ZXJzYWwvcGxheWJhY2tfYW5kX25hdmlnYXRpb25fc2V0dGluZ3MueG1sUEsBAgAAFAACAAgA5lRxVJz/rQVSBAAA3BUAACcAAAAAAAAAAQAAAAAAfBkAAHVuaXZlcnNhbC9mbGFzaF9wdWJsaXNoaW5nX3NldHRpbmdzLnhtbFBLAQIAABQAAgAIAOZUcVSNnu+/fwMAAOEMAAAhAAAAAAAAAAEAAAAAABMeAAB1bml2ZXJzYWwvZmxhc2hfc2tpbl9zZXR0aW5ncy54bWxQSwECAAAUAAIACADmVHFUV9GaZ0wEAABmFQAAJgAAAAAAAAABAAAAAADRIQAAdW5pdmVyc2FsL2h0bWxfcHVibGlzaGluZ19zZXR0aW5ncy54bWxQSwECAAAUAAIACADmVHFUDvLBv70BAACMBgAAIQAAAAAAAAABAAAAAABhJgAAdW5pdmVyc2FsL2h0bWxfc2tpbl9zZXR0aW5ncy5qc29uUEsBAgAAFAACAAgA5lRxVJQTsyJpAAAAbgAAABwAAAAAAAAAAQAAAAAAXSgAAHVuaXZlcnNhbC9sb2NhbF9zZXR0aW5ncy54bWxQSwECAAAUAAIACADnVHFU49I+v1ETAACGOQAAFwAAAAAAAAAAAAAAAAAAKQAAdW5pdmVyc2FsL3VuaXZlcnNhbC5wbmdQSwECAAAUAAIACADnVHFUOp3ncEsAAABrAAAAGwAAAAAAAAABAAAAAACGPAAAdW5pdmVyc2FsL3VuaXZlcnNhbC5wbmcueG1sUEsBAgAAFAACAAgACwdQVPaxDkKjBQAApRUAACAAAAAAAAAAAQAAAAAACj0AAHZpZGVvbGVjdHVyZS9jb21tb25fbWVzc2FnZXMubG5nUEsBAgAAFAACAAgACwdQVBUeYBujAAAAfwEAADEAAAAAAAAAAQAAAAAA60IAAHZpZGVvbGVjdHVyZS9wbGF5YmFja19hbmRfbmF2aWdhdGlvbl9zZXR0aW5ncy54bWxQSwECAAAUAAIACAALB1BUp4ruNgwFAADlGQAAKgAAAAAAAAABAAAAAADdQwAAdmlkZW9sZWN0dXJlL2ZsYXNoX3B1Ymxpc2hpbmdfc2V0dGluZ3MueG1sUEsBAgAAFAACAAgACwdQVI92Vf5vAgAAhwgAACQAAAAAAAAAAQAAAAAAMUkAAHZpZGVvbGVjdHVyZS9mbGFzaF9za2luX3NldHRpbmdzLnhtbFBLAQIAABQAAgAIAAsHUFR8n4QKAgUAAF0ZAAApAAAAAAAAAAEAAAAAAOJLAAB2aWRlb2xlY3R1cmUvaHRtbF9wdWJsaXNoaW5nX3NldHRpbmdzLnhtbFBLAQIAABQAAgAIAAsHUFSTaEB+hwEAANkEAAAkAAAAAAAAAAEAAAAAACtRAAB2aWRlb2xlY3R1cmUvaHRtbF9za2luX3NldHRpbmdzLmpzb25QSwECAAAUAAIACAALB1BUvH0190oAAABJAAAAHwAAAAAAAAABAAAAAAD0UgAAdmlkZW9sZWN0dXJlL2xvY2FsX3NldHRpbmdzLnhtbFBLBQYAAAAAGAAYAGoHAAB7UwAAAAA="/>
  <p:tag name="ISPRING_ULTRA_SCORM_COURCE_TITLE" val="2.3.2 Data Capture and Validation - Android Capture app for data entry -  The basics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Now that we’ve got the Android Capture app installed and we are logged in, how do we enter data into the app? In this video, you will learn how to input data into a DHIS2 instance using the Android Capture app. You’ll start by looking at the basic interface then you’ll look at accessing and entering data into a data set. Finally, you’ll learn how to validate the data you have enter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2 Android Capture app for data entry - The basics&quot;,&quot;onlineDestinationFolderId&quot;:&quot;c508d71e-5e63-11ec-aa38-46bb8752aca0&quot;,&quot;onlineDestinationUrl&quot;:&quot;dhis2-academy.ispring.com&quot;}}"/>
  <p:tag name="ISPRING_SCORM_RATE_QUIZZES" val="0"/>
  <p:tag name="ISPRING_PRESENTATION_TITLE" val="2.3.2 Data Capture and Validation - Android Capture app for data entry -  The basics [Part 2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97D7552-04C7-417D-8FDA-E8C42BE28AB5}"/>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ISPRING_SLIDE_ID_2" val="{9B07A4C3-ABD9-4807-9A9C-C978BDE95BD7}"/>
  <p:tag name="GENSWF_ADVANCE_TIME" val="11.594"/>
  <p:tag name="TIMING" val="|1.08|5.766"/>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ISPRING_SLIDE_ID_2" val="{4F347DE1-6BF6-4257-813B-895E59977C3B}"/>
  <p:tag name="GENSWF_ADVANCE_TIME" val="17.594"/>
  <p:tag name="TIMING" val="|2.054|7.75|1.90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E618FBF9-FC0E-43C5-AB4C-42B8A902C9AB}"/>
  <p:tag name="GENSWF_ADVANCE_TIME" val="35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ISPRING_SLIDE_ID_2" val="{ACC3DEAF-E6F0-40F7-96BE-F42AE067BBB1}"/>
  <p:tag name="GENSWF_ADVANCE_TIME" val="23.985"/>
  <p:tag name="TIMING" val="|1.271|1.06|0.906|0.644|2.202|1.072|3.66|4.551|3.057"/>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427875B-7FD5-4720-A3BD-776D569A187D}"/>
  <p:tag name="GENSWF_ADVANCE_TIME" val="14.37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10019</TotalTime>
  <Words>1175</Words>
  <Application>Microsoft Macintosh PowerPoint</Application>
  <PresentationFormat>Widescreen</PresentationFormat>
  <Paragraphs>79</Paragraphs>
  <Slides>6</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Lato</vt:lpstr>
      <vt:lpstr>Rubik</vt:lpstr>
      <vt:lpstr>Rubik Medium</vt:lpstr>
      <vt:lpstr>Wingdings</vt:lpstr>
      <vt:lpstr>DHIS2 Online Academy</vt:lpstr>
      <vt:lpstr>PowerPoint Presentation</vt:lpstr>
      <vt:lpstr>PowerPoint Presentation</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2.3.2 Data Capture and Validation - Android Capture app for data entry -  The basics [Part 2 of 3]</dc:title>
  <dc:subject>elearning</dc:subject>
  <dc:creator>Alejandra Avila</dc:creator>
  <cp:lastModifiedBy>Simona Sekerova</cp:lastModifiedBy>
  <cp:revision>441</cp:revision>
  <dcterms:created xsi:type="dcterms:W3CDTF">2021-02-03T12:41:27Z</dcterms:created>
  <dcterms:modified xsi:type="dcterms:W3CDTF">2023-09-12T21:55:36Z</dcterms:modified>
</cp:coreProperties>
</file>